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1"/>
  </p:notesMasterIdLst>
  <p:sldIdLst>
    <p:sldId id="256" r:id="rId2"/>
    <p:sldId id="261" r:id="rId3"/>
    <p:sldId id="262" r:id="rId4"/>
    <p:sldId id="308" r:id="rId5"/>
    <p:sldId id="263" r:id="rId6"/>
    <p:sldId id="270" r:id="rId7"/>
    <p:sldId id="271" r:id="rId8"/>
    <p:sldId id="272" r:id="rId9"/>
    <p:sldId id="273" r:id="rId10"/>
    <p:sldId id="285" r:id="rId11"/>
    <p:sldId id="346" r:id="rId12"/>
    <p:sldId id="274" r:id="rId13"/>
    <p:sldId id="310" r:id="rId14"/>
    <p:sldId id="311" r:id="rId15"/>
    <p:sldId id="265" r:id="rId16"/>
    <p:sldId id="307" r:id="rId17"/>
    <p:sldId id="298" r:id="rId18"/>
    <p:sldId id="312" r:id="rId19"/>
    <p:sldId id="322" r:id="rId20"/>
    <p:sldId id="323" r:id="rId21"/>
    <p:sldId id="324" r:id="rId22"/>
    <p:sldId id="325" r:id="rId23"/>
    <p:sldId id="326" r:id="rId24"/>
    <p:sldId id="327" r:id="rId25"/>
    <p:sldId id="328" r:id="rId26"/>
    <p:sldId id="330" r:id="rId27"/>
    <p:sldId id="266" r:id="rId28"/>
    <p:sldId id="299" r:id="rId29"/>
    <p:sldId id="314" r:id="rId30"/>
    <p:sldId id="300" r:id="rId31"/>
    <p:sldId id="315" r:id="rId32"/>
    <p:sldId id="303" r:id="rId33"/>
    <p:sldId id="319" r:id="rId34"/>
    <p:sldId id="301" r:id="rId35"/>
    <p:sldId id="316" r:id="rId36"/>
    <p:sldId id="317" r:id="rId37"/>
    <p:sldId id="304" r:id="rId38"/>
    <p:sldId id="302" r:id="rId39"/>
    <p:sldId id="320" r:id="rId40"/>
    <p:sldId id="321" r:id="rId41"/>
    <p:sldId id="336" r:id="rId42"/>
    <p:sldId id="305" r:id="rId43"/>
    <p:sldId id="267" r:id="rId44"/>
    <p:sldId id="329" r:id="rId45"/>
    <p:sldId id="313" r:id="rId46"/>
    <p:sldId id="334" r:id="rId47"/>
    <p:sldId id="335" r:id="rId48"/>
    <p:sldId id="331" r:id="rId49"/>
    <p:sldId id="332" r:id="rId50"/>
    <p:sldId id="333" r:id="rId51"/>
    <p:sldId id="338" r:id="rId52"/>
    <p:sldId id="337" r:id="rId53"/>
    <p:sldId id="341" r:id="rId54"/>
    <p:sldId id="340" r:id="rId55"/>
    <p:sldId id="339" r:id="rId56"/>
    <p:sldId id="268" r:id="rId57"/>
    <p:sldId id="343" r:id="rId58"/>
    <p:sldId id="345" r:id="rId59"/>
    <p:sldId id="306"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45"/>
          </p14:sldIdLst>
        </p14:section>
        <p14:section name="slide graveyard / &quot;appendix&quot;" id="{6D11BC20-CC89-7848-AEC6-CA29F34F2099}">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21"/>
  </p:normalViewPr>
  <p:slideViewPr>
    <p:cSldViewPr snapToGrid="0" snapToObject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54</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11/14/19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11/14/19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sv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sv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a:bodyPr>
          <a:lstStyle/>
          <a:p>
            <a:pPr marL="0" indent="0">
              <a:buNone/>
            </a:pPr>
            <a:r>
              <a:rPr lang="en-US" sz="2800" dirty="0"/>
              <a:t>Today, we’ll analyze a web-scraped manual entry data set.  Some of the challenges that come with this kind of data include:</a:t>
            </a:r>
          </a:p>
          <a:p>
            <a:pPr marL="0" indent="0">
              <a:buNone/>
            </a:pPr>
            <a:endParaRPr lang="en-US" sz="2800" dirty="0"/>
          </a:p>
          <a:p>
            <a:pPr>
              <a:buFontTx/>
              <a:buChar char="-"/>
            </a:pPr>
            <a:r>
              <a:rPr lang="en-US" sz="2800" dirty="0"/>
              <a:t>Extra characters (e.g. whitespace)</a:t>
            </a:r>
          </a:p>
          <a:p>
            <a:pPr>
              <a:buFontTx/>
              <a:buChar char="-"/>
            </a:pPr>
            <a:endParaRPr lang="en-US" sz="2800" dirty="0"/>
          </a:p>
          <a:p>
            <a:pPr>
              <a:buFontTx/>
              <a:buChar char="-"/>
            </a:pPr>
            <a:r>
              <a:rPr lang="en-US" sz="2800" dirty="0"/>
              <a:t>Multiple names for the same entity </a:t>
            </a:r>
          </a:p>
          <a:p>
            <a:pPr>
              <a:buFontTx/>
              <a:buChar char="-"/>
            </a:pPr>
            <a:endParaRPr lang="en-US" sz="2800" dirty="0"/>
          </a:p>
          <a:p>
            <a:pPr>
              <a:buFontTx/>
              <a:buChar char="-"/>
            </a:pPr>
            <a:r>
              <a:rPr lang="en-US" sz="2800"/>
              <a:t>Misspellings</a:t>
            </a: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2920206" y="261867"/>
            <a:ext cx="6351588" cy="4048265"/>
          </a:xfrm>
          <a:prstGeom prst="rect">
            <a:avLst/>
          </a:prstGeom>
        </p:spPr>
      </p:pic>
    </p:spTree>
    <p:extLst>
      <p:ext uri="{BB962C8B-B14F-4D97-AF65-F5344CB8AC3E}">
        <p14:creationId xmlns:p14="http://schemas.microsoft.com/office/powerpoint/2010/main" val="82320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2239566"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Tree>
    <p:extLst>
      <p:ext uri="{BB962C8B-B14F-4D97-AF65-F5344CB8AC3E}">
        <p14:creationId xmlns:p14="http://schemas.microsoft.com/office/powerpoint/2010/main" val="2314753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2300982"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Tree>
    <p:extLst>
      <p:ext uri="{BB962C8B-B14F-4D97-AF65-F5344CB8AC3E}">
        <p14:creationId xmlns:p14="http://schemas.microsoft.com/office/powerpoint/2010/main" val="69155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R scripts, and an </a:t>
            </a:r>
            <a:r>
              <a:rPr lang="en-US" sz="2800" dirty="0" err="1"/>
              <a:t>RMarkdown</a:t>
            </a:r>
            <a:r>
              <a:rPr lang="en-US" sz="2800" dirty="0"/>
              <a:t> version of this workshop (for those who prefer)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5" name="Picture 4">
            <a:extLst>
              <a:ext uri="{FF2B5EF4-FFF2-40B4-BE49-F238E27FC236}">
                <a16:creationId xmlns:a16="http://schemas.microsoft.com/office/drawing/2014/main" id="{642DC1A1-FFB4-2347-BD22-84D9B64CFCD1}"/>
              </a:ext>
            </a:extLst>
          </p:cNvPr>
          <p:cNvPicPr>
            <a:picLocks noChangeAspect="1"/>
          </p:cNvPicPr>
          <p:nvPr/>
        </p:nvPicPr>
        <p:blipFill>
          <a:blip r:embed="rId2"/>
          <a:stretch>
            <a:fillRect/>
          </a:stretch>
        </p:blipFill>
        <p:spPr>
          <a:xfrm>
            <a:off x="685800" y="804630"/>
            <a:ext cx="10820400" cy="605337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take a look at entries containing “Berkeley” in </a:t>
            </a:r>
            <a:r>
              <a:rPr lang="en-US" sz="2800" dirty="0" err="1">
                <a:cs typeface="Courier New" panose="02070309020205020404" pitchFamily="49" charset="0"/>
              </a:rPr>
              <a:t>admissions_results</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There are 38 different schools containing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“university”, “institute”,  “school”, “at”, and “of”)</a:t>
            </a:r>
          </a:p>
          <a:p>
            <a:pPr lvl="1"/>
            <a:r>
              <a:rPr lang="en-US" sz="2600" dirty="0">
                <a:cs typeface="Courier New" panose="02070309020205020404" pitchFamily="49" charset="0"/>
              </a:rPr>
              <a:t>why? common/structural words artificially reduce distance of non-matches and offer little extra info re: true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3" name="Picture 2">
            <a:extLst>
              <a:ext uri="{FF2B5EF4-FFF2-40B4-BE49-F238E27FC236}">
                <a16:creationId xmlns:a16="http://schemas.microsoft.com/office/drawing/2014/main" id="{15CBB036-5C74-4F4A-8150-29CACD5D3710}"/>
              </a:ext>
            </a:extLst>
          </p:cNvPr>
          <p:cNvPicPr>
            <a:picLocks noChangeAspect="1"/>
          </p:cNvPicPr>
          <p:nvPr/>
        </p:nvPicPr>
        <p:blipFill>
          <a:blip r:embed="rId2"/>
          <a:stretch>
            <a:fillRect/>
          </a:stretch>
        </p:blipFill>
        <p:spPr>
          <a:xfrm>
            <a:off x="116347" y="685801"/>
            <a:ext cx="11959305" cy="6172199"/>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4" name="Picture 3">
            <a:extLst>
              <a:ext uri="{FF2B5EF4-FFF2-40B4-BE49-F238E27FC236}">
                <a16:creationId xmlns:a16="http://schemas.microsoft.com/office/drawing/2014/main" id="{501975F9-B499-6B4E-A830-B43FBFC69BF7}"/>
              </a:ext>
            </a:extLst>
          </p:cNvPr>
          <p:cNvPicPr>
            <a:picLocks noChangeAspect="1"/>
          </p:cNvPicPr>
          <p:nvPr/>
        </p:nvPicPr>
        <p:blipFill>
          <a:blip r:embed="rId2"/>
          <a:stretch>
            <a:fillRect/>
          </a:stretch>
        </p:blipFill>
        <p:spPr>
          <a:xfrm>
            <a:off x="0" y="888371"/>
            <a:ext cx="12192000" cy="5552674"/>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string a = first string</a:t>
            </a:r>
          </a:p>
          <a:p>
            <a:pPr marL="0" indent="0">
              <a:buNone/>
            </a:pPr>
            <a:r>
              <a:rPr lang="en-US" sz="2800" dirty="0"/>
              <a:t>string b = second string</a:t>
            </a:r>
          </a:p>
          <a:p>
            <a:pPr marL="0" indent="0">
              <a:buNone/>
            </a:pPr>
            <a:r>
              <a:rPr lang="en-US" sz="2800" dirty="0"/>
              <a:t>method = distance function name</a:t>
            </a:r>
          </a:p>
          <a:p>
            <a:pPr marL="0" indent="0">
              <a:buNone/>
            </a:pPr>
            <a:r>
              <a:rPr lang="en-US" sz="2800" dirty="0"/>
              <a:t>… = auxiliary arguments</a:t>
            </a:r>
          </a:p>
        </p:txBody>
      </p:sp>
      <p:pic>
        <p:nvPicPr>
          <p:cNvPr id="3" name="Picture 2">
            <a:extLst>
              <a:ext uri="{FF2B5EF4-FFF2-40B4-BE49-F238E27FC236}">
                <a16:creationId xmlns:a16="http://schemas.microsoft.com/office/drawing/2014/main" id="{E6A15055-7261-044C-BEF0-04EE8D74B64B}"/>
              </a:ext>
            </a:extLst>
          </p:cNvPr>
          <p:cNvPicPr>
            <a:picLocks noChangeAspect="1"/>
          </p:cNvPicPr>
          <p:nvPr/>
        </p:nvPicPr>
        <p:blipFill>
          <a:blip r:embed="rId2"/>
          <a:stretch>
            <a:fillRect/>
          </a:stretch>
        </p:blipFill>
        <p:spPr>
          <a:xfrm>
            <a:off x="498763" y="2238290"/>
            <a:ext cx="11188412" cy="819235"/>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a:t>
            </a:r>
          </a:p>
        </p:txBody>
      </p:sp>
    </p:spTree>
    <p:extLst>
      <p:ext uri="{BB962C8B-B14F-4D97-AF65-F5344CB8AC3E}">
        <p14:creationId xmlns:p14="http://schemas.microsoft.com/office/powerpoint/2010/main" val="1908892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a:t>
            </a:r>
          </a:p>
        </p:txBody>
      </p:sp>
    </p:spTree>
    <p:extLst>
      <p:ext uri="{BB962C8B-B14F-4D97-AF65-F5344CB8AC3E}">
        <p14:creationId xmlns:p14="http://schemas.microsoft.com/office/powerpoint/2010/main" val="381239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r>
              <a:rPr lang="en-US" sz="3600" dirty="0"/>
              <a:t>distance = </a:t>
            </a:r>
            <a:r>
              <a:rPr lang="en-US" sz="3600" b="1" dirty="0"/>
              <a:t>2</a:t>
            </a:r>
          </a:p>
          <a:p>
            <a:pPr marL="0" indent="0" algn="ctr">
              <a:buNone/>
            </a:pPr>
            <a:endParaRPr lang="en-US" sz="3600" dirty="0"/>
          </a:p>
          <a:p>
            <a:pPr marL="0" indent="0">
              <a:buNone/>
            </a:pPr>
            <a:r>
              <a:rPr lang="en-US" sz="2800" dirty="0"/>
              <a:t>Check for yourself:</a:t>
            </a:r>
          </a:p>
        </p:txBody>
      </p:sp>
      <p:pic>
        <p:nvPicPr>
          <p:cNvPr id="4" name="Picture 3">
            <a:extLst>
              <a:ext uri="{FF2B5EF4-FFF2-40B4-BE49-F238E27FC236}">
                <a16:creationId xmlns:a16="http://schemas.microsoft.com/office/drawing/2014/main" id="{B312EE40-280D-804B-AEF2-AB0B99E33511}"/>
              </a:ext>
            </a:extLst>
          </p:cNvPr>
          <p:cNvPicPr>
            <a:picLocks noChangeAspect="1"/>
          </p:cNvPicPr>
          <p:nvPr/>
        </p:nvPicPr>
        <p:blipFill>
          <a:blip r:embed="rId2"/>
          <a:stretch>
            <a:fillRect/>
          </a:stretch>
        </p:blipFill>
        <p:spPr>
          <a:xfrm>
            <a:off x="155791" y="5591175"/>
            <a:ext cx="11874356" cy="414222"/>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of the two strings.</a:t>
            </a:r>
          </a:p>
          <a:p>
            <a:pPr marL="0" indent="0">
              <a:buNone/>
            </a:pPr>
            <a:endParaRPr lang="en-US" sz="3600"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of the two strings.</a:t>
            </a:r>
          </a:p>
          <a:p>
            <a:pPr marL="0" indent="0">
              <a:buNone/>
            </a:pPr>
            <a:endParaRPr lang="en-US" sz="3600"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r>
              <a:rPr lang="en-US" sz="3600" dirty="0"/>
              <a:t>both strings are 12 characters long</a:t>
            </a:r>
          </a:p>
          <a:p>
            <a:pPr marL="0" indent="0" algn="ctr">
              <a:buNone/>
            </a:pPr>
            <a:r>
              <a:rPr lang="en-US" sz="3600" dirty="0"/>
              <a:t>so, distance ratio is 2/12 = </a:t>
            </a:r>
            <a:r>
              <a:rPr lang="en-US" sz="3600" b="1" dirty="0"/>
              <a:t>.167</a:t>
            </a:r>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8323" y="5137519"/>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398171" y="5751323"/>
            <a:ext cx="11389595" cy="420108"/>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Tree>
    <p:extLst>
      <p:ext uri="{BB962C8B-B14F-4D97-AF65-F5344CB8AC3E}">
        <p14:creationId xmlns:p14="http://schemas.microsoft.com/office/powerpoint/2010/main" val="4237067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pic>
        <p:nvPicPr>
          <p:cNvPr id="15" name="Picture 14">
            <a:extLst>
              <a:ext uri="{FF2B5EF4-FFF2-40B4-BE49-F238E27FC236}">
                <a16:creationId xmlns:a16="http://schemas.microsoft.com/office/drawing/2014/main" id="{FCF3D8B2-F87A-E14E-8A81-AC0A52EF40F7}"/>
              </a:ext>
            </a:extLst>
          </p:cNvPr>
          <p:cNvPicPr>
            <a:picLocks noChangeAspect="1"/>
          </p:cNvPicPr>
          <p:nvPr/>
        </p:nvPicPr>
        <p:blipFill>
          <a:blip r:embed="rId2"/>
          <a:stretch>
            <a:fillRect/>
          </a:stretch>
        </p:blipFill>
        <p:spPr>
          <a:xfrm>
            <a:off x="498763" y="5657828"/>
            <a:ext cx="11188411" cy="387291"/>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dirty="0"/>
              <a:t>“Dartmouth College” and “</a:t>
            </a:r>
            <a:r>
              <a:rPr lang="en-US" sz="2800" dirty="0" err="1"/>
              <a:t>Darmtouth</a:t>
            </a:r>
            <a:r>
              <a:rPr lang="en-US" sz="2800" dirty="0"/>
              <a:t> College”</a:t>
            </a:r>
          </a:p>
          <a:p>
            <a:pPr marL="0" indent="0" algn="ctr">
              <a:buNone/>
            </a:pPr>
            <a:endParaRPr lang="en-US" sz="2800" dirty="0"/>
          </a:p>
          <a:p>
            <a:pPr marL="0" indent="0" algn="ctr">
              <a:buNone/>
            </a:pPr>
            <a:r>
              <a:rPr lang="en-US" sz="2800" dirty="0"/>
              <a:t>“University of California” and “The University of California”</a:t>
            </a:r>
          </a:p>
          <a:p>
            <a:pPr marL="0" indent="0" algn="ctr">
              <a:buNone/>
            </a:pPr>
            <a:endParaRPr lang="en-US" sz="2800" dirty="0"/>
          </a:p>
          <a:p>
            <a:pPr marL="0" indent="0" algn="ctr">
              <a:buNone/>
            </a:pPr>
            <a:r>
              <a:rPr lang="en-US" sz="2800" dirty="0"/>
              <a:t>“Stanford University” and “University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2783967" cy="523220"/>
          </a:xfrm>
          <a:prstGeom prst="rect">
            <a:avLst/>
          </a:prstGeom>
          <a:noFill/>
        </p:spPr>
        <p:txBody>
          <a:bodyPr wrap="none" rtlCol="0">
            <a:spAutoFit/>
          </a:bodyPr>
          <a:lstStyle/>
          <a:p>
            <a:r>
              <a:rPr lang="en-US" sz="2800"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01791"/>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e.g.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780400" y="269941"/>
            <a:ext cx="10625138" cy="6249277"/>
          </a:xfrm>
          <a:prstGeom prst="rect">
            <a:avLst/>
          </a:prstGeom>
        </p:spPr>
      </p:pic>
    </p:spTree>
    <p:extLst>
      <p:ext uri="{BB962C8B-B14F-4D97-AF65-F5344CB8AC3E}">
        <p14:creationId xmlns:p14="http://schemas.microsoft.com/office/powerpoint/2010/main" val="2820783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highest distance using the data viewer.</a:t>
            </a:r>
          </a:p>
          <a:p>
            <a:pPr marL="514350" indent="-514350">
              <a:buFont typeface="+mj-lt"/>
              <a:buAutoNum type="arabicPeriod"/>
            </a:pPr>
            <a:r>
              <a:rPr lang="en-US" sz="2800" dirty="0"/>
              <a:t>If you’re still comfortable, repeat steps 1 and 2.</a:t>
            </a:r>
          </a:p>
          <a:p>
            <a:pPr marL="514350" indent="-514350">
              <a:buFont typeface="+mj-lt"/>
              <a:buAutoNum type="arabicPeriod"/>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396588" cy="523220"/>
          </a:xfrm>
          <a:prstGeom prst="rect">
            <a:avLst/>
          </a:prstGeom>
          <a:noFill/>
        </p:spPr>
        <p:txBody>
          <a:bodyPr wrap="none" rtlCol="0">
            <a:spAutoFit/>
          </a:bodyPr>
          <a:lstStyle/>
          <a:p>
            <a:r>
              <a:rPr lang="en-US" sz="2800" dirty="0"/>
              <a:t>Setting the threshold at .518:</a:t>
            </a:r>
          </a:p>
        </p:txBody>
      </p:sp>
    </p:spTree>
    <p:extLst>
      <p:ext uri="{BB962C8B-B14F-4D97-AF65-F5344CB8AC3E}">
        <p14:creationId xmlns:p14="http://schemas.microsoft.com/office/powerpoint/2010/main" val="1003888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8" name="Picture 7">
            <a:extLst>
              <a:ext uri="{FF2B5EF4-FFF2-40B4-BE49-F238E27FC236}">
                <a16:creationId xmlns:a16="http://schemas.microsoft.com/office/drawing/2014/main" id="{80AB2324-DC4A-F54D-A5C1-E8565AC551E6}"/>
              </a:ext>
            </a:extLst>
          </p:cNvPr>
          <p:cNvPicPr>
            <a:picLocks noChangeAspect="1"/>
          </p:cNvPicPr>
          <p:nvPr/>
        </p:nvPicPr>
        <p:blipFill>
          <a:blip r:embed="rId3"/>
          <a:stretch>
            <a:fillRect/>
          </a:stretch>
        </p:blipFill>
        <p:spPr>
          <a:xfrm>
            <a:off x="0" y="888371"/>
            <a:ext cx="12192000" cy="5681028"/>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8" name="Picture 7">
            <a:extLst>
              <a:ext uri="{FF2B5EF4-FFF2-40B4-BE49-F238E27FC236}">
                <a16:creationId xmlns:a16="http://schemas.microsoft.com/office/drawing/2014/main" id="{6AF7FCE4-0F1F-4C43-9BBE-F79A4D915BD0}"/>
              </a:ext>
            </a:extLst>
          </p:cNvPr>
          <p:cNvPicPr>
            <a:picLocks noChangeAspect="1"/>
          </p:cNvPicPr>
          <p:nvPr/>
        </p:nvPicPr>
        <p:blipFill>
          <a:blip r:embed="rId2"/>
          <a:stretch>
            <a:fillRect/>
          </a:stretch>
        </p:blipFill>
        <p:spPr>
          <a:xfrm>
            <a:off x="0" y="888371"/>
            <a:ext cx="12192000" cy="5670155"/>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RECAP</a:t>
            </a:r>
          </a:p>
        </p:txBody>
      </p:sp>
    </p:spTree>
    <p:extLst>
      <p:ext uri="{BB962C8B-B14F-4D97-AF65-F5344CB8AC3E}">
        <p14:creationId xmlns:p14="http://schemas.microsoft.com/office/powerpoint/2010/main" val="581958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2"/>
            <a:ext cx="10515600" cy="1092468"/>
          </a:xfrm>
        </p:spPr>
        <p:txBody>
          <a:bodyPr>
            <a:normAutofit/>
          </a:bodyPr>
          <a:lstStyle/>
          <a:p>
            <a:pPr marL="0" indent="0">
              <a:buNone/>
            </a:pPr>
            <a:r>
              <a:rPr lang="en-US" sz="2800" dirty="0"/>
              <a:t>Today, we’ll step into the shoes of an R-savvy grad school hopeful and </a:t>
            </a:r>
            <a:r>
              <a:rPr lang="en-US" sz="2800" i="1" dirty="0"/>
              <a:t>expert</a:t>
            </a:r>
            <a:r>
              <a:rPr lang="en-US" sz="2800" dirty="0"/>
              <a:t> productive procrastinator.</a:t>
            </a:r>
          </a:p>
        </p:txBody>
      </p:sp>
      <p:pic>
        <p:nvPicPr>
          <p:cNvPr id="14" name="Picture 13">
            <a:extLst>
              <a:ext uri="{FF2B5EF4-FFF2-40B4-BE49-F238E27FC236}">
                <a16:creationId xmlns:a16="http://schemas.microsoft.com/office/drawing/2014/main" id="{AB55C6EF-165D-F942-981F-4F33E8921545}"/>
              </a:ext>
            </a:extLst>
          </p:cNvPr>
          <p:cNvPicPr>
            <a:picLocks noChangeAspect="1"/>
          </p:cNvPicPr>
          <p:nvPr/>
        </p:nvPicPr>
        <p:blipFill>
          <a:blip r:embed="rId2"/>
          <a:stretch>
            <a:fillRect/>
          </a:stretch>
        </p:blipFill>
        <p:spPr>
          <a:xfrm>
            <a:off x="0" y="2098898"/>
            <a:ext cx="12192000" cy="3974653"/>
          </a:xfrm>
          <a:prstGeom prst="rect">
            <a:avLst/>
          </a:prstGeom>
        </p:spPr>
      </p:pic>
    </p:spTree>
    <p:extLst>
      <p:ext uri="{BB962C8B-B14F-4D97-AF65-F5344CB8AC3E}">
        <p14:creationId xmlns:p14="http://schemas.microsoft.com/office/powerpoint/2010/main" val="333396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8108</TotalTime>
  <Words>2082</Words>
  <Application>Microsoft Macintosh PowerPoint</Application>
  <PresentationFormat>Widescreen</PresentationFormat>
  <Paragraphs>396</Paragraphs>
  <Slides>59</Slides>
  <Notes>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131</cp:revision>
  <dcterms:created xsi:type="dcterms:W3CDTF">2019-11-12T20:57:57Z</dcterms:created>
  <dcterms:modified xsi:type="dcterms:W3CDTF">2019-11-18T14:00:52Z</dcterms:modified>
</cp:coreProperties>
</file>